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009" r:id="rId3"/>
    <p:sldId id="1017" r:id="rId4"/>
    <p:sldId id="1027" r:id="rId5"/>
    <p:sldId id="1015" r:id="rId6"/>
    <p:sldId id="1020" r:id="rId7"/>
    <p:sldId id="1031" r:id="rId8"/>
    <p:sldId id="1033" r:id="rId9"/>
    <p:sldId id="1021" r:id="rId10"/>
    <p:sldId id="1041" r:id="rId11"/>
    <p:sldId id="1042" r:id="rId12"/>
    <p:sldId id="1043" r:id="rId13"/>
    <p:sldId id="1049" r:id="rId14"/>
    <p:sldId id="1016" r:id="rId15"/>
    <p:sldId id="1023" r:id="rId16"/>
    <p:sldId id="1034" r:id="rId17"/>
    <p:sldId id="1035" r:id="rId18"/>
    <p:sldId id="1038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Go straight on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30753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White Street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811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going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内容占位符 28">
            <a:extLst>
              <a:ext uri="{FF2B5EF4-FFF2-40B4-BE49-F238E27FC236}">
                <a16:creationId xmlns:a16="http://schemas.microsoft.com/office/drawing/2014/main" id="{2735F269-B9C6-7345-9B89-800AB43DBBBF}"/>
              </a:ext>
            </a:extLst>
          </p:cNvPr>
          <p:cNvSpPr txBox="1">
            <a:spLocks/>
          </p:cNvSpPr>
          <p:nvPr/>
        </p:nvSpPr>
        <p:spPr bwMode="auto">
          <a:xfrm>
            <a:off x="586022" y="2182591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此题是祈使句，祈使句中要用动词原形，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连接两个并列动作，故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后也要用动词原形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C294C72-97B3-4B02-1B47-06138F6B23A2}"/>
              </a:ext>
            </a:extLst>
          </p:cNvPr>
          <p:cNvSpPr txBox="1"/>
          <p:nvPr/>
        </p:nvSpPr>
        <p:spPr>
          <a:xfrm>
            <a:off x="964708" y="1028531"/>
            <a:ext cx="4499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18" name="内容占位符 1">
            <a:extLst>
              <a:ext uri="{FF2B5EF4-FFF2-40B4-BE49-F238E27FC236}">
                <a16:creationId xmlns:a16="http://schemas.microsoft.com/office/drawing/2014/main" id="{25F20108-A347-EBCD-F9AF-3251DF9B73E7}"/>
              </a:ext>
            </a:extLst>
          </p:cNvPr>
          <p:cNvSpPr txBox="1">
            <a:spLocks/>
          </p:cNvSpPr>
          <p:nvPr/>
        </p:nvSpPr>
        <p:spPr bwMode="auto">
          <a:xfrm>
            <a:off x="360854" y="3462898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left, and the school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0688" algn="l"/>
                <a:tab pos="68119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	B. in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328B38-2F30-6E23-BD35-4F97B3FFE744}"/>
              </a:ext>
            </a:extLst>
          </p:cNvPr>
          <p:cNvSpPr txBox="1"/>
          <p:nvPr/>
        </p:nvSpPr>
        <p:spPr>
          <a:xfrm>
            <a:off x="504870" y="4671794"/>
            <a:ext cx="10990936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左转，学校在你的右边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在右边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390F478-9F9E-F278-D8EB-A65CFD6D8123}"/>
              </a:ext>
            </a:extLst>
          </p:cNvPr>
          <p:cNvSpPr txBox="1"/>
          <p:nvPr/>
        </p:nvSpPr>
        <p:spPr>
          <a:xfrm>
            <a:off x="964996" y="3573744"/>
            <a:ext cx="5216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8D5DFB3-9497-FA8C-0239-03E923CC4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82749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选出与下列句子相符的图片。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330450" algn="l"/>
                <a:tab pos="4659313" algn="l"/>
                <a:tab pos="6999288" algn="l"/>
                <a:tab pos="93281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	B.	C.	D.	E.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endParaRPr lang="en-US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0688" algn="l"/>
                <a:tab pos="5108575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turn right here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0688" algn="l"/>
                <a:tab pos="5108575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pick flowers in the park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go fishing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take photos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 down, please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d94.jpg" descr="id:2147495088;FounderCES">
            <a:extLst>
              <a:ext uri="{FF2B5EF4-FFF2-40B4-BE49-F238E27FC236}">
                <a16:creationId xmlns:a16="http://schemas.microsoft.com/office/drawing/2014/main" id="{AE7D5571-60EA-7161-4A88-6CEA0C291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441" y="1702604"/>
            <a:ext cx="1321297" cy="1315950"/>
          </a:xfrm>
          <a:prstGeom prst="rect">
            <a:avLst/>
          </a:prstGeom>
        </p:spPr>
      </p:pic>
      <p:pic>
        <p:nvPicPr>
          <p:cNvPr id="4" name="ef113.jpg" descr="id:2147495095;FounderCES">
            <a:extLst>
              <a:ext uri="{FF2B5EF4-FFF2-40B4-BE49-F238E27FC236}">
                <a16:creationId xmlns:a16="http://schemas.microsoft.com/office/drawing/2014/main" id="{BD55713A-F25B-265C-6569-298600324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015" y="1705373"/>
            <a:ext cx="802598" cy="1315950"/>
          </a:xfrm>
          <a:prstGeom prst="rect">
            <a:avLst/>
          </a:prstGeom>
        </p:spPr>
      </p:pic>
      <p:pic>
        <p:nvPicPr>
          <p:cNvPr id="5" name="ef114.jpg" descr="id:2147495102;FounderCES">
            <a:extLst>
              <a:ext uri="{FF2B5EF4-FFF2-40B4-BE49-F238E27FC236}">
                <a16:creationId xmlns:a16="http://schemas.microsoft.com/office/drawing/2014/main" id="{59339197-88BF-4A96-55E1-9DBEE32E5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3958" y="1721858"/>
            <a:ext cx="1313033" cy="1315950"/>
          </a:xfrm>
          <a:prstGeom prst="rect">
            <a:avLst/>
          </a:prstGeom>
        </p:spPr>
      </p:pic>
      <p:pic>
        <p:nvPicPr>
          <p:cNvPr id="6" name="ef115.jpg" descr="id:2147495109;FounderCES">
            <a:extLst>
              <a:ext uri="{FF2B5EF4-FFF2-40B4-BE49-F238E27FC236}">
                <a16:creationId xmlns:a16="http://schemas.microsoft.com/office/drawing/2014/main" id="{27D5D1A8-810A-82D5-B639-4D3CFF282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632" y="1721857"/>
            <a:ext cx="1315950" cy="1315950"/>
          </a:xfrm>
          <a:prstGeom prst="rect">
            <a:avLst/>
          </a:prstGeom>
        </p:spPr>
      </p:pic>
      <p:pic>
        <p:nvPicPr>
          <p:cNvPr id="7" name="ef116.jpg" descr="id:2147495116;FounderCES">
            <a:extLst>
              <a:ext uri="{FF2B5EF4-FFF2-40B4-BE49-F238E27FC236}">
                <a16:creationId xmlns:a16="http://schemas.microsoft.com/office/drawing/2014/main" id="{E257E622-EF3C-2AE1-F7C7-E6420D9705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78240" y="1721857"/>
            <a:ext cx="1315950" cy="131595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0667A52B-AEDB-ECBE-E1AB-BACD45E17803}"/>
              </a:ext>
            </a:extLst>
          </p:cNvPr>
          <p:cNvSpPr txBox="1"/>
          <p:nvPr/>
        </p:nvSpPr>
        <p:spPr>
          <a:xfrm>
            <a:off x="987886" y="3433234"/>
            <a:ext cx="49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6D22E4A-AE7F-C256-954B-BA4C3D6F96BA}"/>
              </a:ext>
            </a:extLst>
          </p:cNvPr>
          <p:cNvSpPr txBox="1"/>
          <p:nvPr/>
        </p:nvSpPr>
        <p:spPr>
          <a:xfrm>
            <a:off x="960991" y="4074815"/>
            <a:ext cx="49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4354BF6-1180-FE47-543B-6F6F5A770C1F}"/>
              </a:ext>
            </a:extLst>
          </p:cNvPr>
          <p:cNvSpPr txBox="1"/>
          <p:nvPr/>
        </p:nvSpPr>
        <p:spPr>
          <a:xfrm>
            <a:off x="972611" y="4718433"/>
            <a:ext cx="49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764B78A-D4BB-4B28-70E0-1817ED4A947F}"/>
              </a:ext>
            </a:extLst>
          </p:cNvPr>
          <p:cNvSpPr txBox="1"/>
          <p:nvPr/>
        </p:nvSpPr>
        <p:spPr>
          <a:xfrm>
            <a:off x="981576" y="5352028"/>
            <a:ext cx="49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28D2057-5F85-8563-A1D4-A970DC3CBC04}"/>
              </a:ext>
            </a:extLst>
          </p:cNvPr>
          <p:cNvSpPr txBox="1"/>
          <p:nvPr/>
        </p:nvSpPr>
        <p:spPr>
          <a:xfrm>
            <a:off x="969956" y="5996625"/>
            <a:ext cx="498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20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93AC8AA-8501-AABB-923E-983D7219A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181162"/>
          </a:xfrm>
        </p:spPr>
        <p:txBody>
          <a:bodyPr/>
          <a:lstStyle/>
          <a:p>
            <a:pPr hangingPunct="0">
              <a:tabLst>
                <a:tab pos="37671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判断下列行为是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符合行为规范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is sleeping. Xiaolong talks loudly with his sister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keeps quiet in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Kevin crosses the road, he doesn’t look at the traffic lights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2288" indent="-1792288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 plays computer games every night. Then he goes to bed 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Kim has a picnic in the park. He doesn’t walk on the grass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9FC5271-C3A1-285D-3A18-F4F32BF7E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7" y="1019208"/>
            <a:ext cx="3096344" cy="41864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9F7A269C-F0F4-4B40-F234-4A5E8D969ED6}"/>
              </a:ext>
            </a:extLst>
          </p:cNvPr>
          <p:cNvSpPr txBox="1"/>
          <p:nvPr/>
        </p:nvSpPr>
        <p:spPr>
          <a:xfrm>
            <a:off x="1000857" y="2221737"/>
            <a:ext cx="485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E14311-3D27-3AAE-60F0-564C3F4867B6}"/>
              </a:ext>
            </a:extLst>
          </p:cNvPr>
          <p:cNvSpPr txBox="1"/>
          <p:nvPr/>
        </p:nvSpPr>
        <p:spPr>
          <a:xfrm>
            <a:off x="982927" y="2867701"/>
            <a:ext cx="485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8CCF93-18CC-4846-3386-503FE18891D9}"/>
              </a:ext>
            </a:extLst>
          </p:cNvPr>
          <p:cNvSpPr txBox="1"/>
          <p:nvPr/>
        </p:nvSpPr>
        <p:spPr>
          <a:xfrm>
            <a:off x="973962" y="5434777"/>
            <a:ext cx="485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92BD0E7-8681-A18D-A337-133BA8330449}"/>
              </a:ext>
            </a:extLst>
          </p:cNvPr>
          <p:cNvSpPr txBox="1"/>
          <p:nvPr/>
        </p:nvSpPr>
        <p:spPr>
          <a:xfrm>
            <a:off x="1000568" y="3496310"/>
            <a:ext cx="485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EB0E07F-F57D-DF6A-EBAA-820775E75050}"/>
              </a:ext>
            </a:extLst>
          </p:cNvPr>
          <p:cNvSpPr txBox="1"/>
          <p:nvPr/>
        </p:nvSpPr>
        <p:spPr>
          <a:xfrm>
            <a:off x="1000568" y="4150248"/>
            <a:ext cx="4858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37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5E0FAB9-893F-9936-879B-BB491CA0F3CC}"/>
              </a:ext>
            </a:extLst>
          </p:cNvPr>
          <p:cNvSpPr/>
          <p:nvPr/>
        </p:nvSpPr>
        <p:spPr bwMode="auto">
          <a:xfrm>
            <a:off x="360853" y="995967"/>
            <a:ext cx="11458349" cy="5078071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BF8598A-9726-2772-05FC-C91149887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211" y="1539208"/>
            <a:ext cx="11485848" cy="4534831"/>
          </a:xfrm>
        </p:spPr>
        <p:txBody>
          <a:bodyPr/>
          <a:lstStyle/>
          <a:p>
            <a:pPr algn="ctr"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型祈使句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型祈使句是祈使句的一种形式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用于表示请求、建议或命令的语气。该句型以动词开头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也不用加上助动词。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型祈使句的否定形式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是在句首加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t,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不要做某事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用于命令、请求、劝告或警告对方不要做某事。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如果想要表达得更委婉和更有礼貌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通常会加上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。如想劝告或警告对方不要做某事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还可以用句型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D87B3C1-3476-589E-D167-7BA0D2680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53" y="964217"/>
            <a:ext cx="1906924" cy="60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0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10210"/>
            <a:ext cx="11485848" cy="1303177"/>
          </a:xfrm>
        </p:spPr>
        <p:txBody>
          <a:bodyPr/>
          <a:lstStyle/>
          <a:p>
            <a:pPr hangingPunct="0">
              <a:tabLst>
                <a:tab pos="3314700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今天的美术课上同学们一起学习制作书签。读书签的制作过程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根据读到的信息选择正确的答案。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9478768" cy="78556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7D62C86-2A67-4FE8-7E9B-CD6427A41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022" y="1889208"/>
            <a:ext cx="2592288" cy="428038"/>
          </a:xfrm>
          <a:prstGeom prst="rect">
            <a:avLst/>
          </a:prstGeom>
        </p:spPr>
      </p:pic>
      <p:pic>
        <p:nvPicPr>
          <p:cNvPr id="5" name="ef51大k.jpg" descr="id:2147495158;FounderCES">
            <a:extLst>
              <a:ext uri="{FF2B5EF4-FFF2-40B4-BE49-F238E27FC236}">
                <a16:creationId xmlns:a16="http://schemas.microsoft.com/office/drawing/2014/main" id="{9EE5837E-4869-B195-ADA9-6356F08BAB9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" b="62334"/>
          <a:stretch/>
        </p:blipFill>
        <p:spPr>
          <a:xfrm>
            <a:off x="540126" y="3101317"/>
            <a:ext cx="11306576" cy="2731878"/>
          </a:xfrm>
          <a:prstGeom prst="rect">
            <a:avLst/>
          </a:prstGeom>
        </p:spPr>
      </p:pic>
      <p:pic>
        <p:nvPicPr>
          <p:cNvPr id="6" name="ef51大k.jpg" descr="id:2147495158;FounderCES">
            <a:extLst>
              <a:ext uri="{FF2B5EF4-FFF2-40B4-BE49-F238E27FC236}">
                <a16:creationId xmlns:a16="http://schemas.microsoft.com/office/drawing/2014/main" id="{9B4D05E4-F7E9-796D-31FB-6A31E09AF2D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0633"/>
          <a:stretch/>
        </p:blipFill>
        <p:spPr>
          <a:xfrm>
            <a:off x="540126" y="5470352"/>
            <a:ext cx="11306576" cy="679342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 txBox="1">
            <a:spLocks/>
          </p:cNvSpPr>
          <p:nvPr/>
        </p:nvSpPr>
        <p:spPr bwMode="auto">
          <a:xfrm>
            <a:off x="1081022" y="3194090"/>
            <a:ext cx="103427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>
              <a:tabLst>
                <a:tab pos="4231005" algn="l"/>
                <a:tab pos="8191500" algn="l"/>
              </a:tabLst>
            </a:pP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Bookmark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a piece of white paper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 pair of scissors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paints or crayons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a ribbon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f51大k.jpg" descr="id:2147495158;FounderCES">
            <a:extLst>
              <a:ext uri="{FF2B5EF4-FFF2-40B4-BE49-F238E27FC236}">
                <a16:creationId xmlns:a16="http://schemas.microsoft.com/office/drawing/2014/main" id="{17E2539C-EECD-A4A3-128A-52416170AD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" b="62334"/>
          <a:stretch/>
        </p:blipFill>
        <p:spPr>
          <a:xfrm>
            <a:off x="472678" y="1268760"/>
            <a:ext cx="11311160" cy="2732986"/>
          </a:xfrm>
          <a:prstGeom prst="rect">
            <a:avLst/>
          </a:prstGeom>
        </p:spPr>
      </p:pic>
      <p:pic>
        <p:nvPicPr>
          <p:cNvPr id="4" name="ef51大k.jpg" descr="id:2147495158;FounderCES">
            <a:extLst>
              <a:ext uri="{FF2B5EF4-FFF2-40B4-BE49-F238E27FC236}">
                <a16:creationId xmlns:a16="http://schemas.microsoft.com/office/drawing/2014/main" id="{B8E78950-F0DC-13FD-D2B9-C0E3572625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168"/>
          <a:stretch/>
        </p:blipFill>
        <p:spPr>
          <a:xfrm>
            <a:off x="472678" y="2166148"/>
            <a:ext cx="11311160" cy="3816931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:a16="http://schemas.microsoft.com/office/drawing/2014/main" id="{5036E83F-F13B-FF2F-38D5-D459ECE31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630" y="1443889"/>
            <a:ext cx="10441160" cy="453919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Draw a lovely animal on the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 with paints or crayons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Cut out the animal with the scissors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Make a small hole at the top of the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Put the ribbon through the hole and tie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3FFA95C-D2D6-E434-2A23-B6E2BCEC8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kinds of things do we use to make the bookmark?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5CD91BF-8E40-4758-DA1A-2853E216C8B1}"/>
              </a:ext>
            </a:extLst>
          </p:cNvPr>
          <p:cNvSpPr txBox="1"/>
          <p:nvPr/>
        </p:nvSpPr>
        <p:spPr>
          <a:xfrm>
            <a:off x="982638" y="2036816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95386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making the bookmark?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1793875" algn="l"/>
                <a:tab pos="5205413" algn="l"/>
                <a:tab pos="825658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1793875" algn="l"/>
                <a:tab pos="5205413" algn="l"/>
                <a:tab pos="83439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A.	B.	C.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52k.jpg" descr="id:2147495165;FounderCES">
            <a:extLst>
              <a:ext uri="{FF2B5EF4-FFF2-40B4-BE49-F238E27FC236}">
                <a16:creationId xmlns:a16="http://schemas.microsoft.com/office/drawing/2014/main" id="{7D96AE33-3A1A-C5F0-7382-E2281FEFC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846" y="2903780"/>
            <a:ext cx="1944216" cy="1459105"/>
          </a:xfrm>
          <a:prstGeom prst="rect">
            <a:avLst/>
          </a:prstGeom>
        </p:spPr>
      </p:pic>
      <p:pic>
        <p:nvPicPr>
          <p:cNvPr id="4" name="ef52ak.jpg" descr="id:2147495172;FounderCES">
            <a:extLst>
              <a:ext uri="{FF2B5EF4-FFF2-40B4-BE49-F238E27FC236}">
                <a16:creationId xmlns:a16="http://schemas.microsoft.com/office/drawing/2014/main" id="{039F9189-AA74-23D3-D91A-D31B3B71D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206" y="2837696"/>
            <a:ext cx="2290445" cy="1389564"/>
          </a:xfrm>
          <a:prstGeom prst="rect">
            <a:avLst/>
          </a:prstGeom>
        </p:spPr>
      </p:pic>
      <p:pic>
        <p:nvPicPr>
          <p:cNvPr id="5" name="ef52bk.jpg" descr="id:2147495179;FounderCES">
            <a:extLst>
              <a:ext uri="{FF2B5EF4-FFF2-40B4-BE49-F238E27FC236}">
                <a16:creationId xmlns:a16="http://schemas.microsoft.com/office/drawing/2014/main" id="{91FD2903-D1AD-B783-BA94-763BB652B3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9582" y="2837696"/>
            <a:ext cx="2290445" cy="141687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3539CF2-A424-FEB4-BC32-249B51C804C9}"/>
              </a:ext>
            </a:extLst>
          </p:cNvPr>
          <p:cNvSpPr txBox="1"/>
          <p:nvPr/>
        </p:nvSpPr>
        <p:spPr>
          <a:xfrm>
            <a:off x="956262" y="2185600"/>
            <a:ext cx="6024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28 at the bottom of the page?What does it tell us?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book is 28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There are 28 kinds of bookmarks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making steps are on page 28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079DF01-2452-3BDC-EDA0-B614E7CA3359}"/>
              </a:ext>
            </a:extLst>
          </p:cNvPr>
          <p:cNvSpPr txBox="1"/>
          <p:nvPr/>
        </p:nvSpPr>
        <p:spPr>
          <a:xfrm>
            <a:off x="963382" y="2036816"/>
            <a:ext cx="523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8053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28712"/>
            <a:ext cx="10558888" cy="782301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3FE399C8-CB3F-0C40-8827-029E3B4F4B8F}"/>
              </a:ext>
            </a:extLst>
          </p:cNvPr>
          <p:cNvSpPr txBox="1">
            <a:spLocks/>
          </p:cNvSpPr>
          <p:nvPr/>
        </p:nvSpPr>
        <p:spPr bwMode="auto">
          <a:xfrm>
            <a:off x="360854" y="2239305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Turn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left.	2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Please stand up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Go straight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Don’t talk.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Don’t ride a bike here.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7E12DDAE-59FD-CB9A-2D71-405F2C9A03E1}"/>
              </a:ext>
            </a:extLst>
          </p:cNvPr>
          <p:cNvSpPr txBox="1">
            <a:spLocks/>
          </p:cNvSpPr>
          <p:nvPr/>
        </p:nvSpPr>
        <p:spPr bwMode="auto">
          <a:xfrm>
            <a:off x="360854" y="551601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d89.jpg" descr="id:2147495046;FounderCES">
            <a:extLst>
              <a:ext uri="{FF2B5EF4-FFF2-40B4-BE49-F238E27FC236}">
                <a16:creationId xmlns:a16="http://schemas.microsoft.com/office/drawing/2014/main" id="{ECADD91E-732D-1F75-1B80-43550F0ED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266" y="4353233"/>
            <a:ext cx="1222299" cy="1225014"/>
          </a:xfrm>
          <a:prstGeom prst="rect">
            <a:avLst/>
          </a:prstGeom>
        </p:spPr>
      </p:pic>
      <p:pic>
        <p:nvPicPr>
          <p:cNvPr id="7" name="fd90.jpg" descr="id:2147495053;FounderCES">
            <a:extLst>
              <a:ext uri="{FF2B5EF4-FFF2-40B4-BE49-F238E27FC236}">
                <a16:creationId xmlns:a16="http://schemas.microsoft.com/office/drawing/2014/main" id="{5B81C095-9690-A175-EB6D-B6C1943A8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3033" y="4362441"/>
            <a:ext cx="1222299" cy="1225014"/>
          </a:xfrm>
          <a:prstGeom prst="rect">
            <a:avLst/>
          </a:prstGeom>
        </p:spPr>
      </p:pic>
      <p:pic>
        <p:nvPicPr>
          <p:cNvPr id="8" name="fd91.jpg" descr="id:2147495060;FounderCES">
            <a:extLst>
              <a:ext uri="{FF2B5EF4-FFF2-40B4-BE49-F238E27FC236}">
                <a16:creationId xmlns:a16="http://schemas.microsoft.com/office/drawing/2014/main" id="{552A201C-6A81-C533-E503-42B315E1FA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476" y="4403585"/>
            <a:ext cx="1095859" cy="1217272"/>
          </a:xfrm>
          <a:prstGeom prst="rect">
            <a:avLst/>
          </a:prstGeom>
        </p:spPr>
      </p:pic>
      <p:pic>
        <p:nvPicPr>
          <p:cNvPr id="9" name="fd92.jpg" descr="id:2147495067;FounderCES">
            <a:extLst>
              <a:ext uri="{FF2B5EF4-FFF2-40B4-BE49-F238E27FC236}">
                <a16:creationId xmlns:a16="http://schemas.microsoft.com/office/drawing/2014/main" id="{9DBFE86A-E9F7-89F9-D49E-F5DC5A5E2B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1479" y="4353233"/>
            <a:ext cx="1225014" cy="1225014"/>
          </a:xfrm>
          <a:prstGeom prst="rect">
            <a:avLst/>
          </a:prstGeom>
        </p:spPr>
      </p:pic>
      <p:pic>
        <p:nvPicPr>
          <p:cNvPr id="10" name="fd93.jpg" descr="id:2147495074;FounderCES">
            <a:extLst>
              <a:ext uri="{FF2B5EF4-FFF2-40B4-BE49-F238E27FC236}">
                <a16:creationId xmlns:a16="http://schemas.microsoft.com/office/drawing/2014/main" id="{13E9AA3F-3C10-BCCF-9841-F7BCCD320B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58378" y="4353233"/>
            <a:ext cx="716364" cy="122501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F747969-999A-3CB4-1A2C-D6B70A9CF30B}"/>
              </a:ext>
            </a:extLst>
          </p:cNvPr>
          <p:cNvSpPr txBox="1"/>
          <p:nvPr/>
        </p:nvSpPr>
        <p:spPr>
          <a:xfrm>
            <a:off x="1818686" y="5635247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C234583-3220-E807-243C-CCCBDCC22FAE}"/>
              </a:ext>
            </a:extLst>
          </p:cNvPr>
          <p:cNvSpPr txBox="1"/>
          <p:nvPr/>
        </p:nvSpPr>
        <p:spPr>
          <a:xfrm>
            <a:off x="3836582" y="5646443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8BE13B-E0DF-5D72-097D-7C589C9CE962}"/>
              </a:ext>
            </a:extLst>
          </p:cNvPr>
          <p:cNvSpPr txBox="1"/>
          <p:nvPr/>
        </p:nvSpPr>
        <p:spPr>
          <a:xfrm>
            <a:off x="5891752" y="5642442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7101AF0-CD3D-2739-9A7C-00F19BEE8A2D}"/>
              </a:ext>
            </a:extLst>
          </p:cNvPr>
          <p:cNvSpPr txBox="1"/>
          <p:nvPr/>
        </p:nvSpPr>
        <p:spPr>
          <a:xfrm>
            <a:off x="7936518" y="5660372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CC7643E-E25E-99AA-75FF-E1B3687C3773}"/>
              </a:ext>
            </a:extLst>
          </p:cNvPr>
          <p:cNvSpPr txBox="1"/>
          <p:nvPr/>
        </p:nvSpPr>
        <p:spPr>
          <a:xfrm>
            <a:off x="9985704" y="5651407"/>
            <a:ext cx="529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Please don’t cross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You can cross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63F54891-FECF-3997-6907-19BE2C34FF1B}"/>
              </a:ext>
            </a:extLst>
          </p:cNvPr>
          <p:cNvSpPr/>
          <p:nvPr/>
        </p:nvSpPr>
        <p:spPr bwMode="auto">
          <a:xfrm>
            <a:off x="3646934" y="1694360"/>
            <a:ext cx="4896544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63C51AB-3A52-267C-F466-912D50260956}"/>
              </a:ext>
            </a:extLst>
          </p:cNvPr>
          <p:cNvSpPr txBox="1">
            <a:spLocks/>
          </p:cNvSpPr>
          <p:nvPr/>
        </p:nvSpPr>
        <p:spPr bwMode="auto">
          <a:xfrm>
            <a:off x="360854" y="282169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“Please don’t cross.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红灯。请不要过马路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0E750BD-99A0-1CA1-CACC-AE69E1448582}"/>
              </a:ext>
            </a:extLst>
          </p:cNvPr>
          <p:cNvSpPr txBox="1"/>
          <p:nvPr/>
        </p:nvSpPr>
        <p:spPr>
          <a:xfrm>
            <a:off x="2611927" y="2322772"/>
            <a:ext cx="8189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endParaRPr lang="zh-CN" altLang="en-US"/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99EADB0A-E504-5BDE-6321-5457F640D8B0}"/>
              </a:ext>
            </a:extLst>
          </p:cNvPr>
          <p:cNvSpPr txBox="1">
            <a:spLocks/>
          </p:cNvSpPr>
          <p:nvPr/>
        </p:nvSpPr>
        <p:spPr bwMode="auto">
          <a:xfrm>
            <a:off x="360854" y="4736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cross.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现在是绿灯，你可以过马路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5F673D6-9A69-D69A-7471-452F4FCFB5A8}"/>
              </a:ext>
            </a:extLst>
          </p:cNvPr>
          <p:cNvSpPr txBox="1"/>
          <p:nvPr/>
        </p:nvSpPr>
        <p:spPr>
          <a:xfrm>
            <a:off x="2206774" y="4172995"/>
            <a:ext cx="1224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888500"/>
          </a:xfrm>
        </p:spPr>
        <p:txBody>
          <a:bodyPr/>
          <a:lstStyle/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green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ride 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23213C7-1A1E-771F-0FE9-CB85F2CAB22D}"/>
              </a:ext>
            </a:extLst>
          </p:cNvPr>
          <p:cNvSpPr/>
          <p:nvPr/>
        </p:nvSpPr>
        <p:spPr bwMode="auto">
          <a:xfrm>
            <a:off x="3646934" y="1313873"/>
            <a:ext cx="4896544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8C737707-740D-C3B6-D4C0-AC70CB5EB0FE}"/>
              </a:ext>
            </a:extLst>
          </p:cNvPr>
          <p:cNvSpPr txBox="1">
            <a:spLocks/>
          </p:cNvSpPr>
          <p:nvPr/>
        </p:nvSpPr>
        <p:spPr bwMode="auto">
          <a:xfrm>
            <a:off x="360854" y="24567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go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C0C308C-DA05-356F-0298-8CD4E58BD411}"/>
              </a:ext>
            </a:extLst>
          </p:cNvPr>
          <p:cNvSpPr txBox="1"/>
          <p:nvPr/>
        </p:nvSpPr>
        <p:spPr>
          <a:xfrm>
            <a:off x="883735" y="1835929"/>
            <a:ext cx="1035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endParaRPr lang="zh-CN" altLang="en-US"/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6063A6FE-0723-993E-355E-FE975D329AE7}"/>
              </a:ext>
            </a:extLst>
          </p:cNvPr>
          <p:cNvSpPr txBox="1">
            <a:spLocks/>
          </p:cNvSpPr>
          <p:nvPr/>
        </p:nvSpPr>
        <p:spPr bwMode="auto">
          <a:xfrm>
            <a:off x="360854" y="37082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“It’s green now.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走吧</a:t>
            </a:r>
            <a:r>
              <a:rPr lang="zh-CN" altLang="zh-CN" b="1">
                <a:solidFill>
                  <a:srgbClr val="FF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现在是绿灯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A6467A6-587E-669C-CD7D-0D7359B21B6C}"/>
              </a:ext>
            </a:extLst>
          </p:cNvPr>
          <p:cNvSpPr txBox="1"/>
          <p:nvPr/>
        </p:nvSpPr>
        <p:spPr>
          <a:xfrm>
            <a:off x="982350" y="3187429"/>
            <a:ext cx="15124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</a:t>
            </a:r>
            <a:endParaRPr lang="zh-CN" altLang="en-US"/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03EB5A4B-89A9-CBFD-4F7D-F7C79BAF8F5E}"/>
              </a:ext>
            </a:extLst>
          </p:cNvPr>
          <p:cNvSpPr txBox="1">
            <a:spLocks/>
          </p:cNvSpPr>
          <p:nvPr/>
        </p:nvSpPr>
        <p:spPr bwMode="auto">
          <a:xfrm>
            <a:off x="360854" y="497750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your bike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骑你的自行车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85004AC-D493-258D-8A9F-5A30443FA987}"/>
              </a:ext>
            </a:extLst>
          </p:cNvPr>
          <p:cNvSpPr txBox="1"/>
          <p:nvPr/>
        </p:nvSpPr>
        <p:spPr>
          <a:xfrm>
            <a:off x="3214886" y="4406428"/>
            <a:ext cx="15124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11" grpId="0"/>
      <p:bldP spid="7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66371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I get to school?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right at the first corner. Then go straight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908720"/>
            <a:ext cx="7222905" cy="767588"/>
          </a:xfrm>
          <a:prstGeom prst="rect">
            <a:avLst/>
          </a:prstGeom>
        </p:spPr>
      </p:pic>
      <p:sp>
        <p:nvSpPr>
          <p:cNvPr id="15" name="内容占位符 14">
            <a:extLst>
              <a:ext uri="{FF2B5EF4-FFF2-40B4-BE49-F238E27FC236}">
                <a16:creationId xmlns:a16="http://schemas.microsoft.com/office/drawing/2014/main" id="{CB70F2F2-5880-390F-A05C-D69B01488509}"/>
              </a:ext>
            </a:extLst>
          </p:cNvPr>
          <p:cNvSpPr txBox="1">
            <a:spLocks/>
          </p:cNvSpPr>
          <p:nvPr/>
        </p:nvSpPr>
        <p:spPr bwMode="auto">
          <a:xfrm>
            <a:off x="586022" y="5563371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根据答语可知，问句询问如何到达某处，用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1A91B89-5055-03B7-EAD2-42F737B05F0F}"/>
              </a:ext>
            </a:extLst>
          </p:cNvPr>
          <p:cNvSpPr txBox="1"/>
          <p:nvPr/>
        </p:nvSpPr>
        <p:spPr>
          <a:xfrm>
            <a:off x="978095" y="2529591"/>
            <a:ext cx="5806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307537"/>
          </a:xfrm>
        </p:spPr>
        <p:txBody>
          <a:bodyPr/>
          <a:lstStyle/>
          <a:p>
            <a:pPr hangingPunct="0">
              <a:tabLst>
                <a:tab pos="5021263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in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5021263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talking	B. talked	C. talk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5">
            <a:extLst>
              <a:ext uri="{FF2B5EF4-FFF2-40B4-BE49-F238E27FC236}">
                <a16:creationId xmlns:a16="http://schemas.microsoft.com/office/drawing/2014/main" id="{7E42355C-1C6A-1D0F-1595-1BC1FE97E4FC}"/>
              </a:ext>
            </a:extLst>
          </p:cNvPr>
          <p:cNvSpPr txBox="1">
            <a:spLocks/>
          </p:cNvSpPr>
          <p:nvPr/>
        </p:nvSpPr>
        <p:spPr bwMode="auto">
          <a:xfrm>
            <a:off x="586022" y="2402970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此题是以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开头的否定祈使句，后接动词原形，故选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ACE54B3-A35D-3ADE-F461-C896C16F6FF2}"/>
              </a:ext>
            </a:extLst>
          </p:cNvPr>
          <p:cNvSpPr txBox="1"/>
          <p:nvPr/>
        </p:nvSpPr>
        <p:spPr>
          <a:xfrm>
            <a:off x="955743" y="1244555"/>
            <a:ext cx="6029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 txBox="1">
            <a:spLocks/>
          </p:cNvSpPr>
          <p:nvPr/>
        </p:nvSpPr>
        <p:spPr bwMode="auto">
          <a:xfrm>
            <a:off x="360854" y="302535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5021263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5021263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B.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C. 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内容占位符 16">
            <a:extLst>
              <a:ext uri="{FF2B5EF4-FFF2-40B4-BE49-F238E27FC236}">
                <a16:creationId xmlns:a16="http://schemas.microsoft.com/office/drawing/2014/main" id="{533D83AA-A599-D3A2-ACCE-0CD75347DEBE}"/>
              </a:ext>
            </a:extLst>
          </p:cNvPr>
          <p:cNvSpPr txBox="1">
            <a:spLocks/>
          </p:cNvSpPr>
          <p:nvPr/>
        </p:nvSpPr>
        <p:spPr bwMode="auto">
          <a:xfrm>
            <a:off x="586022" y="4276919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此题是以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开头的否定祈使句，动词用原形，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late 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迟到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AD2AA36-3E39-7960-0F5E-8B9ED9087050}"/>
              </a:ext>
            </a:extLst>
          </p:cNvPr>
          <p:cNvSpPr txBox="1"/>
          <p:nvPr/>
        </p:nvSpPr>
        <p:spPr>
          <a:xfrm>
            <a:off x="973385" y="3145162"/>
            <a:ext cx="5133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30753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sign. It says, “No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smoke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smoked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smoking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内容占位符 19">
            <a:extLst>
              <a:ext uri="{FF2B5EF4-FFF2-40B4-BE49-F238E27FC236}">
                <a16:creationId xmlns:a16="http://schemas.microsoft.com/office/drawing/2014/main" id="{7BCA9713-E87F-0F2B-0AF5-ACC6968E78EA}"/>
              </a:ext>
            </a:extLst>
          </p:cNvPr>
          <p:cNvSpPr txBox="1">
            <a:spLocks/>
          </p:cNvSpPr>
          <p:nvPr/>
        </p:nvSpPr>
        <p:spPr bwMode="auto">
          <a:xfrm>
            <a:off x="586022" y="2420888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标志牌常用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禁止做某事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14C6D6B-5B7E-8EC0-2951-43DBACE60B15}"/>
              </a:ext>
            </a:extLst>
          </p:cNvPr>
          <p:cNvSpPr txBox="1"/>
          <p:nvPr/>
        </p:nvSpPr>
        <p:spPr>
          <a:xfrm>
            <a:off x="964708" y="1307598"/>
            <a:ext cx="3779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 txBox="1">
            <a:spLocks/>
          </p:cNvSpPr>
          <p:nvPr/>
        </p:nvSpPr>
        <p:spPr bwMode="auto">
          <a:xfrm>
            <a:off x="360854" y="3069330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music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Doesn’t	B. Not	C. Don’t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内容占位符 22">
            <a:extLst>
              <a:ext uri="{FF2B5EF4-FFF2-40B4-BE49-F238E27FC236}">
                <a16:creationId xmlns:a16="http://schemas.microsoft.com/office/drawing/2014/main" id="{4F223D0D-AEDA-F263-8BC7-2F08EA9CE11F}"/>
              </a:ext>
            </a:extLst>
          </p:cNvPr>
          <p:cNvSpPr txBox="1">
            <a:spLocks/>
          </p:cNvSpPr>
          <p:nvPr/>
        </p:nvSpPr>
        <p:spPr bwMode="auto">
          <a:xfrm>
            <a:off x="586022" y="4293466"/>
            <a:ext cx="932560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此题是以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开头的否定祈使句，故选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1A1EACD-E6A8-66D7-6157-3E4C531251E4}"/>
              </a:ext>
            </a:extLst>
          </p:cNvPr>
          <p:cNvSpPr txBox="1"/>
          <p:nvPr/>
        </p:nvSpPr>
        <p:spPr>
          <a:xfrm>
            <a:off x="973673" y="3189141"/>
            <a:ext cx="5581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/>
      <p:bldP spid="2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light is red, we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can walk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must stop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 straight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内容占位符 23">
            <a:extLst>
              <a:ext uri="{FF2B5EF4-FFF2-40B4-BE49-F238E27FC236}">
                <a16:creationId xmlns:a16="http://schemas.microsoft.com/office/drawing/2014/main" id="{8D98AE57-98A8-B5AF-B6E7-31F84D08D7E9}"/>
              </a:ext>
            </a:extLst>
          </p:cNvPr>
          <p:cNvSpPr txBox="1">
            <a:spLocks/>
          </p:cNvSpPr>
          <p:nvPr/>
        </p:nvSpPr>
        <p:spPr bwMode="auto">
          <a:xfrm>
            <a:off x="586022" y="3910783"/>
            <a:ext cx="11243537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前半句意为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当红灯的时候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，根据生活常识可知，这里应为停下，故选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49B2331-20E9-3030-BEB4-4EB25FACC506}"/>
              </a:ext>
            </a:extLst>
          </p:cNvPr>
          <p:cNvSpPr txBox="1"/>
          <p:nvPr/>
        </p:nvSpPr>
        <p:spPr>
          <a:xfrm>
            <a:off x="973385" y="1460579"/>
            <a:ext cx="3692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54260"/>
            <a:ext cx="11485848" cy="130753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the hospital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7294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ruler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rules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run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4">
            <a:extLst>
              <a:ext uri="{FF2B5EF4-FFF2-40B4-BE49-F238E27FC236}">
                <a16:creationId xmlns:a16="http://schemas.microsoft.com/office/drawing/2014/main" id="{718A8D5A-B0B5-45D1-896A-ABA05F5DF9DC}"/>
              </a:ext>
            </a:extLst>
          </p:cNvPr>
          <p:cNvSpPr txBox="1">
            <a:spLocks/>
          </p:cNvSpPr>
          <p:nvPr/>
        </p:nvSpPr>
        <p:spPr bwMode="auto">
          <a:xfrm>
            <a:off x="586022" y="2469252"/>
            <a:ext cx="1105380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看医院的这些规则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09AE0AA-6BD4-BB93-18C3-5F011AC6813D}"/>
              </a:ext>
            </a:extLst>
          </p:cNvPr>
          <p:cNvSpPr txBox="1"/>
          <p:nvPr/>
        </p:nvSpPr>
        <p:spPr>
          <a:xfrm>
            <a:off x="973673" y="1365106"/>
            <a:ext cx="5130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360854" y="3069330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goes home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o’clock in 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0688" algn="l"/>
                <a:tab pos="67294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	B. on	C.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内容占位符 25">
            <a:extLst>
              <a:ext uri="{FF2B5EF4-FFF2-40B4-BE49-F238E27FC236}">
                <a16:creationId xmlns:a16="http://schemas.microsoft.com/office/drawing/2014/main" id="{5C051BB8-7C5C-2C58-2957-297AFEC93F60}"/>
              </a:ext>
            </a:extLst>
          </p:cNvPr>
          <p:cNvSpPr txBox="1">
            <a:spLocks/>
          </p:cNvSpPr>
          <p:nvPr/>
        </p:nvSpPr>
        <p:spPr bwMode="auto">
          <a:xfrm>
            <a:off x="622598" y="4284322"/>
            <a:ext cx="1105380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她经常下午六点回家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在六点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C2E9D35-3EAA-F350-9F9D-F00D0B6D6276}"/>
              </a:ext>
            </a:extLst>
          </p:cNvPr>
          <p:cNvSpPr txBox="1"/>
          <p:nvPr/>
        </p:nvSpPr>
        <p:spPr>
          <a:xfrm>
            <a:off x="955455" y="3180176"/>
            <a:ext cx="531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6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1361</Words>
  <Application>Microsoft Office PowerPoint</Application>
  <PresentationFormat>自定义</PresentationFormat>
  <Paragraphs>135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369</cp:revision>
  <dcterms:created xsi:type="dcterms:W3CDTF">2020-11-06T05:24:00Z</dcterms:created>
  <dcterms:modified xsi:type="dcterms:W3CDTF">2025-06-30T09:31:48Z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